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emf" ContentType="image/x-emf"/>
  <Override PartName="/docProps/app.xml" ContentType="application/vnd.openxmlformats-officedocument.extended-properties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350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9" Type="http://schemas.openxmlformats.org/officeDocument/2006/relationships/theme" Target="theme/theme1.xml" /><Relationship Id="rId18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17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5" r:id="rId6"/>
    <p:sldLayoutId id="2147483678" r:id="rId7"/>
    <p:sldLayoutId id="2147483679" r:id="rId8"/>
    <p:sldLayoutId id="2147483684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9.png" /><Relationship Id="rId2" Type="http://schemas.openxmlformats.org/officeDocument/2006/relationships/image" Target="../media/image18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8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3.png" /><Relationship Id="rId2" Type="http://schemas.openxmlformats.org/officeDocument/2006/relationships/image" Target="../media/image2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1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5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7.png" /><Relationship Id="rId2" Type="http://schemas.openxmlformats.org/officeDocument/2006/relationships/image" Target="../media/image1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BODY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MASS</a:t>
            </a:r>
            <a:r>
              <a:rPr/>
              <a:t> </a:t>
            </a:r>
            <a:r>
              <a:rPr/>
              <a:t>VELOCITY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BASKETBALL</a:t>
            </a:r>
            <a:r>
              <a:rPr/>
              <a:t> </a:t>
            </a:r>
            <a:r>
              <a:rPr/>
              <a:t>BALL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VELOCITY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SHOT</a:t>
            </a:r>
            <a:r>
              <a:rPr/>
              <a:t> </a:t>
            </a:r>
            <a:r>
              <a:rPr/>
              <a:t>DISTANCES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Casey</a:t>
            </a:r>
            <a:r>
              <a:rPr/>
              <a:t> </a:t>
            </a:r>
            <a:r>
              <a:rPr/>
              <a:t>Wiens</a:t>
            </a:r>
            <a:r>
              <a:rPr baseline="30000"/>
              <a:t>1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Jill</a:t>
            </a:r>
            <a:r>
              <a:rPr/>
              <a:t> </a:t>
            </a:r>
            <a:r>
              <a:rPr/>
              <a:t>L.</a:t>
            </a:r>
            <a:r>
              <a:rPr/>
              <a:t> </a:t>
            </a:r>
            <a:r>
              <a:rPr/>
              <a:t>McNitt-Gray</a:t>
            </a:r>
            <a:r>
              <a:rPr baseline="30000"/>
              <a:t>1,2</a:t>
            </a:r>
            <a:br/>
            <a:r>
              <a:rPr/>
              <a:t>Departments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Sciences</a:t>
            </a:r>
            <a:r>
              <a:rPr baseline="30000"/>
              <a:t>1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Biomedical</a:t>
            </a:r>
            <a:r>
              <a:rPr/>
              <a:t> </a:t>
            </a:r>
            <a:r>
              <a:rPr/>
              <a:t>Engineering</a:t>
            </a:r>
            <a:r>
              <a:rPr baseline="30000"/>
              <a:t>2</a:t>
            </a:r>
            <a:br/>
            <a:r>
              <a:rPr/>
              <a:t>University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Southern</a:t>
            </a:r>
            <a:r>
              <a:rPr/>
              <a:t> </a:t>
            </a:r>
            <a:r>
              <a:rPr/>
              <a:t>California</a:t>
            </a:r>
            <a:br/>
            <a:r>
              <a:rPr/>
              <a:t>Los</a:t>
            </a:r>
            <a:r>
              <a:rPr/>
              <a:t> </a:t>
            </a:r>
            <a:r>
              <a:rPr/>
              <a:t>Angeles,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America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6/19/2020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Ball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Relative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CM</a:t>
            </a:r>
            <a:r>
              <a:rPr/>
              <a:t> </a:t>
            </a:r>
            <a:r>
              <a:rPr/>
              <a:t>Apex</a:t>
            </a:r>
            <a:r>
              <a:rPr/>
              <a:t> </a:t>
            </a:r>
            <a:r>
              <a:rPr/>
              <a:t>Trajectory</a:t>
            </a:r>
          </a:p>
        </p:txBody>
      </p:sp>
      <p:pic>
        <p:nvPicPr>
          <p:cNvPr descr="images/time2cmap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527300"/>
            <a:ext cx="5181600" cy="292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SBS_2020_presentation_files/figure-pptx/time2apex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Ball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Relative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CM</a:t>
            </a:r>
            <a:r>
              <a:rPr/>
              <a:t> </a:t>
            </a:r>
            <a:r>
              <a:rPr/>
              <a:t>Apex</a:t>
            </a:r>
            <a:r>
              <a:rPr/>
              <a:t> </a:t>
            </a:r>
            <a:r>
              <a:rPr/>
              <a:t>Trajectory</a:t>
            </a:r>
          </a:p>
        </p:txBody>
      </p:sp>
      <p:pic>
        <p:nvPicPr>
          <p:cNvPr descr="images/time2cmap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527300"/>
            <a:ext cx="5181600" cy="292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SBS_2020_presentation_files/figure-pptx/time2apex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Using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Relative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Impulse</a:t>
            </a:r>
            <a:r>
              <a:rPr/>
              <a:t> </a:t>
            </a:r>
            <a:r>
              <a:rPr/>
              <a:t>Generation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Clear</a:t>
            </a:r>
          </a:p>
        </p:txBody>
      </p:sp>
      <p:pic>
        <p:nvPicPr>
          <p:cNvPr descr="images/samecmcontdifftime_bann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603500"/>
            <a:ext cx="5181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SBS_2020_presentation_files/figure-pptx/unnamed-chunk-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Using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Relative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Impulse</a:t>
            </a:r>
            <a:r>
              <a:rPr/>
              <a:t> </a:t>
            </a:r>
            <a:r>
              <a:rPr/>
              <a:t>Generation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Clear</a:t>
            </a:r>
          </a:p>
        </p:txBody>
      </p:sp>
      <p:pic>
        <p:nvPicPr>
          <p:cNvPr descr="images/samecmcontdifftime_bann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603500"/>
            <a:ext cx="5181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SBS_2020_presentation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CM</a:t>
            </a:r>
            <a:r>
              <a:rPr/>
              <a:t> </a:t>
            </a:r>
            <a:r>
              <a:rPr/>
              <a:t>Velocity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Reduces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Ball</a:t>
            </a:r>
            <a:r>
              <a:rPr/>
              <a:t> </a:t>
            </a:r>
            <a:r>
              <a:rPr/>
              <a:t>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greater the CM velocity at release, the greater % contribution of the CM velocity to ball velocity at release</a:t>
            </a:r>
          </a:p>
          <a:p>
            <a:pPr lvl="2"/>
            <a:r>
              <a:rPr/>
              <a:t>Arm contribution decreased</a:t>
            </a:r>
            <a:br/>
          </a:p>
          <a:p>
            <a:pPr lvl="1"/>
            <a:r>
              <a:rPr/>
              <a:t>As CM vertical velocity contribution to ball vertical velocity increased:</a:t>
            </a:r>
          </a:p>
          <a:p>
            <a:pPr lvl="2"/>
            <a:r>
              <a:rPr/>
              <a:t>Ball was released earlier relative to apex of body CM trajectory</a:t>
            </a:r>
            <a:br/>
          </a:p>
          <a:p>
            <a:pPr lvl="1"/>
            <a:r>
              <a:rPr/>
              <a:t>To increase CM velocity </a:t>
            </a:r>
            <a:r>
              <a:rPr i="1"/>
              <a:t>potentially available</a:t>
            </a:r>
            <a:r>
              <a:rPr/>
              <a:t> at release:</a:t>
            </a:r>
          </a:p>
          <a:p>
            <a:pPr lvl="2"/>
            <a:r>
              <a:rPr/>
              <a:t>Increase impulse generated during shot preparation phase</a:t>
            </a:r>
            <a:br/>
          </a:p>
          <a:p>
            <a:pPr lvl="1"/>
            <a:r>
              <a:rPr/>
              <a:t>Future directions</a:t>
            </a:r>
          </a:p>
          <a:p>
            <a:pPr lvl="2"/>
            <a:r>
              <a:rPr/>
              <a:t>Increase sample size</a:t>
            </a:r>
          </a:p>
          <a:p>
            <a:pPr lvl="2"/>
            <a:r>
              <a:rPr/>
              <a:t>Increase range of shooting skill level</a:t>
            </a:r>
          </a:p>
          <a:p>
            <a:pPr lvl="2"/>
            <a:r>
              <a:rPr/>
              <a:t>Within-participant analysis</a:t>
            </a:r>
          </a:p>
          <a:p>
            <a:pPr lvl="2"/>
            <a:r>
              <a:rPr/>
              <a:t>CM trajectory contributions to shooting accuracy</a:t>
            </a:r>
          </a:p>
          <a:p>
            <a:pPr lvl="2"/>
            <a:r>
              <a:rPr/>
              <a:t>Effects of shooting while defended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Acknowledgements</a:t>
            </a:r>
          </a:p>
        </p:txBody>
      </p:sp>
      <p:pic>
        <p:nvPicPr>
          <p:cNvPr descr="images/acknowledgemen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62300" y="1816100"/>
            <a:ext cx="585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Mechanical</a:t>
            </a:r>
            <a:r>
              <a:rPr/>
              <a:t> </a:t>
            </a:r>
            <a:r>
              <a:rPr/>
              <a:t>Objectives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Basketball</a:t>
            </a:r>
            <a:r>
              <a:rPr/>
              <a:t> </a:t>
            </a:r>
            <a:r>
              <a:rPr/>
              <a:t>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Determinants of Success</a:t>
            </a:r>
          </a:p>
          <a:p>
            <a:pPr lvl="2"/>
            <a:r>
              <a:rPr/>
              <a:t>More than one trajectory can result in success from same ball position</a:t>
            </a:r>
          </a:p>
          <a:p>
            <a:pPr lvl="1"/>
            <a:r>
              <a:rPr/>
              <a:t>Ball velocity at release is determined by (Hay, 1978):</a:t>
            </a:r>
          </a:p>
          <a:p>
            <a:pPr lvl="2"/>
            <a:r>
              <a:rPr/>
              <a:t>Body center of mass velocity</a:t>
            </a:r>
          </a:p>
          <a:p>
            <a:pPr lvl="2"/>
            <a:r>
              <a:rPr/>
              <a:t>Velocity of ball relative to the body center of mass</a:t>
            </a:r>
          </a:p>
          <a:p>
            <a:pPr lvl="3"/>
            <a:r>
              <a:rPr/>
              <a:t>Contributed to the arms</a:t>
            </a:r>
          </a:p>
          <a:p>
            <a:pPr lvl="1"/>
            <a:r>
              <a:rPr/>
              <a:t>Center of mass vertical velocity at release increases with increase in shot distance</a:t>
            </a:r>
          </a:p>
          <a:p>
            <a:pPr lvl="2"/>
            <a:r>
              <a:rPr/>
              <a:t>Miller and Bartlett, 1993</a:t>
            </a:r>
          </a:p>
          <a:p>
            <a:pPr lvl="2"/>
            <a:r>
              <a:rPr/>
              <a:t>Okazaki and Rodacki, 2012</a:t>
            </a:r>
          </a:p>
        </p:txBody>
      </p:sp>
      <p:pic>
        <p:nvPicPr>
          <p:cNvPr descr="images/mechanicalobjectiv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527300"/>
            <a:ext cx="5181600" cy="292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Does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Mass</a:t>
            </a:r>
            <a:r>
              <a:rPr/>
              <a:t> </a:t>
            </a:r>
            <a:r>
              <a:rPr/>
              <a:t>Velocity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Reduce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Arm’s</a:t>
            </a:r>
            <a:r>
              <a:rPr/>
              <a:t> </a:t>
            </a:r>
            <a:r>
              <a:rPr/>
              <a:t>Contribution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Ball</a:t>
            </a:r>
            <a:r>
              <a:rPr/>
              <a:t> </a:t>
            </a:r>
            <a:r>
              <a:rPr/>
              <a:t>Velocity?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Contributions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CM</a:t>
            </a:r>
            <a:r>
              <a:rPr/>
              <a:t> </a:t>
            </a:r>
            <a:r>
              <a:rPr/>
              <a:t>Velocity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Ball</a:t>
            </a:r>
            <a:r>
              <a:rPr/>
              <a:t> </a:t>
            </a:r>
            <a:r>
              <a:rPr/>
              <a:t>Velocity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Shot</a:t>
            </a:r>
            <a:r>
              <a:rPr/>
              <a:t> </a:t>
            </a:r>
            <a:r>
              <a:rPr/>
              <a:t>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Hypothesis</a:t>
            </a:r>
          </a:p>
          <a:p>
            <a:pPr lvl="0" marL="0" indent="0">
              <a:buNone/>
            </a:pPr>
            <a:r>
              <a:rPr/>
              <a:t>The greater the CM velocity at release, the greater % contribution of the CM velocity to ball velocity at release</a:t>
            </a:r>
          </a:p>
        </p:txBody>
      </p:sp>
      <p:pic>
        <p:nvPicPr>
          <p:cNvPr descr="images/hypothesis_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527300"/>
            <a:ext cx="5181600" cy="292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Gym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Participants</a:t>
            </a:r>
          </a:p>
          <a:p>
            <a:pPr lvl="1"/>
            <a:r>
              <a:rPr/>
              <a:t>7 recreational players</a:t>
            </a:r>
          </a:p>
          <a:p>
            <a:pPr lvl="2"/>
            <a:r>
              <a:rPr/>
              <a:t>4 female</a:t>
            </a:r>
          </a:p>
          <a:p>
            <a:pPr lvl="2"/>
            <a:r>
              <a:rPr/>
              <a:t>College aged</a:t>
            </a:r>
          </a:p>
          <a:p>
            <a:pPr lvl="0" marL="0" indent="0">
              <a:buNone/>
            </a:pPr>
            <a:r>
              <a:rPr b="1"/>
              <a:t>Basketball Shot at Game Pace</a:t>
            </a:r>
          </a:p>
          <a:p>
            <a:pPr lvl="1"/>
            <a:r>
              <a:rPr/>
              <a:t>10 attempts from each distance</a:t>
            </a:r>
          </a:p>
          <a:p>
            <a:pPr lvl="2"/>
            <a:r>
              <a:rPr/>
              <a:t>~ Static position on plates</a:t>
            </a:r>
          </a:p>
          <a:p>
            <a:pPr lvl="2"/>
            <a:r>
              <a:rPr/>
              <a:t>Received pass from person under hoop</a:t>
            </a:r>
          </a:p>
          <a:p>
            <a:pPr lvl="0" marL="0" indent="0">
              <a:buNone/>
            </a:pPr>
            <a:r>
              <a:rPr b="1"/>
              <a:t>Motion Capture</a:t>
            </a:r>
          </a:p>
          <a:p>
            <a:pPr lvl="1"/>
            <a:r>
              <a:rPr/>
              <a:t>Ball motion</a:t>
            </a:r>
          </a:p>
          <a:p>
            <a:pPr lvl="2"/>
            <a:r>
              <a:rPr/>
              <a:t>Panasonic, 120Hz</a:t>
            </a:r>
          </a:p>
          <a:p>
            <a:pPr lvl="0" marL="0" indent="0">
              <a:buNone/>
            </a:pPr>
            <a:r>
              <a:rPr b="1"/>
              <a:t>Force-Time Characteristics</a:t>
            </a:r>
          </a:p>
          <a:p>
            <a:pPr lvl="1"/>
            <a:r>
              <a:rPr/>
              <a:t>Net Impulse = Change in Momentum</a:t>
            </a:r>
          </a:p>
          <a:p>
            <a:pPr lvl="2"/>
            <a:r>
              <a:rPr/>
              <a:t>CM Velocity at Release</a:t>
            </a:r>
          </a:p>
          <a:p>
            <a:pPr lvl="2"/>
            <a:r>
              <a:rPr/>
              <a:t>Kistler, 1200Hz</a:t>
            </a:r>
          </a:p>
        </p:txBody>
      </p:sp>
      <p:pic>
        <p:nvPicPr>
          <p:cNvPr descr="images/bballoverlay_withlin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501900"/>
            <a:ext cx="5181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Ball</a:t>
            </a:r>
            <a:r>
              <a:rPr/>
              <a:t> </a:t>
            </a:r>
            <a:r>
              <a:rPr/>
              <a:t>Velocity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Determined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Flight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Ball</a:t>
            </a:r>
            <a:r>
              <a:rPr/>
              <a:t> </a:t>
            </a:r>
            <a:r>
              <a:rPr/>
              <a:t>Displacement</a:t>
            </a:r>
          </a:p>
        </p:txBody>
      </p:sp>
      <p:pic>
        <p:nvPicPr>
          <p:cNvPr descr="images/releasevelocitycal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6500" y="1816100"/>
            <a:ext cx="722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Results:</a:t>
            </a:r>
            <a:r>
              <a:rPr/>
              <a:t> </a:t>
            </a:r>
            <a:r>
              <a:rPr i="1"/>
              <a:t>If</a:t>
            </a:r>
            <a:r>
              <a:rPr i="1"/>
              <a:t> </a:t>
            </a:r>
            <a:r>
              <a:rPr i="1"/>
              <a:t>You</a:t>
            </a:r>
            <a:r>
              <a:rPr i="1"/>
              <a:t> </a:t>
            </a:r>
            <a:r>
              <a:rPr i="1"/>
              <a:t>Have</a:t>
            </a:r>
            <a:r>
              <a:rPr i="1"/>
              <a:t> </a:t>
            </a:r>
            <a:r>
              <a:rPr i="1"/>
              <a:t>It,</a:t>
            </a:r>
            <a:r>
              <a:rPr i="1"/>
              <a:t> </a:t>
            </a:r>
            <a:r>
              <a:rPr i="1"/>
              <a:t>You</a:t>
            </a:r>
            <a:r>
              <a:rPr i="1"/>
              <a:t> </a:t>
            </a:r>
            <a:r>
              <a:rPr i="1"/>
              <a:t>Use</a:t>
            </a:r>
            <a:r>
              <a:rPr i="1"/>
              <a:t> </a:t>
            </a:r>
            <a:r>
              <a:rPr i="1"/>
              <a:t>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With greater shot distance, a greater ball velocity at release is needed</a:t>
            </a:r>
            <a:br/>
          </a:p>
          <a:p>
            <a:pPr lvl="1"/>
            <a:r>
              <a:rPr/>
              <a:t>Having a greater CM velocity at release increases its contribution to ball velocity at release</a:t>
            </a:r>
          </a:p>
          <a:p>
            <a:pPr lvl="2"/>
            <a:r>
              <a:rPr/>
              <a:t>This reduces the contribution required from the arms</a:t>
            </a:r>
          </a:p>
          <a:p>
            <a:pPr lvl="2"/>
            <a:r>
              <a:rPr/>
              <a:t>This was consistent across all participants</a:t>
            </a:r>
          </a:p>
        </p:txBody>
      </p:sp>
      <p:pic>
        <p:nvPicPr>
          <p:cNvPr descr="ISBS_2020_presentation_files/figure-pptx/perve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Achieve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CM</a:t>
            </a:r>
            <a:r>
              <a:rPr/>
              <a:t> </a:t>
            </a:r>
            <a:r>
              <a:rPr/>
              <a:t>Velocity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Release?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Greater</a:t>
            </a:r>
            <a:r>
              <a:rPr/>
              <a:t> </a:t>
            </a:r>
            <a:r>
              <a:rPr/>
              <a:t>Net</a:t>
            </a:r>
            <a:r>
              <a:rPr/>
              <a:t> </a:t>
            </a:r>
            <a:r>
              <a:rPr/>
              <a:t>Impulse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Shot</a:t>
            </a:r>
            <a:r>
              <a:rPr/>
              <a:t> </a:t>
            </a:r>
            <a:r>
              <a:rPr/>
              <a:t>Prep</a:t>
            </a:r>
            <a:r>
              <a:rPr/>
              <a:t> </a:t>
            </a:r>
            <a:r>
              <a:rPr/>
              <a:t>Affords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Potential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CM</a:t>
            </a:r>
            <a:r>
              <a:rPr/>
              <a:t> </a:t>
            </a:r>
            <a:r>
              <a:rPr/>
              <a:t>Velocity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Release</a:t>
            </a:r>
          </a:p>
        </p:txBody>
      </p:sp>
      <p:pic>
        <p:nvPicPr>
          <p:cNvPr descr="ISBS_2020_presentatio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SBS_2020_presentation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570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CONTRIBUTION OF BODY CENTER OF MASS VELOCITY TO BASKETBALL BALL RELEASE VELOCITY ACROSS SHOT DISTANCES</dc:title>
  <dc:creator>Casey Wiens1 and Jill L. McNitt-Gray1,2 Departments of Biological Sciences1 and Biomedical Engineering2 University of Southern California Los Angeles, United States of America</dc:creator>
  <cp:keywords/>
  <dcterms:created xsi:type="dcterms:W3CDTF">2020-07-01T02:49:24Z</dcterms:created>
  <dcterms:modified xsi:type="dcterms:W3CDTF">2020-07-01T02:49:24Z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6/19/2020</vt:lpwstr>
  </property>
  <property fmtid="{D5CDD505-2E9C-101B-9397-08002B2CF9AE}" pid="3" name="output">
    <vt:lpwstr/>
  </property>
</Properties>
</file>